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4" r:id="rId5"/>
    <p:sldId id="261" r:id="rId6"/>
    <p:sldId id="260" r:id="rId7"/>
    <p:sldId id="262" r:id="rId8"/>
    <p:sldId id="263" r:id="rId9"/>
    <p:sldId id="265" r:id="rId10"/>
    <p:sldId id="268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4606" autoAdjust="0"/>
  </p:normalViewPr>
  <p:slideViewPr>
    <p:cSldViewPr snapToGrid="0" snapToObjects="1">
      <p:cViewPr>
        <p:scale>
          <a:sx n="155" d="100"/>
          <a:sy n="155" d="100"/>
        </p:scale>
        <p:origin x="-80" y="11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CDA4C-029F-374D-8913-A0C98F6DD05F}" type="datetimeFigureOut">
              <a:rPr lang="en-US" smtClean="0"/>
              <a:t>18/01/2013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11F4-494C-0745-8C4D-00EE942F1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463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CDA4C-029F-374D-8913-A0C98F6DD05F}" type="datetimeFigureOut">
              <a:rPr lang="en-US" smtClean="0"/>
              <a:t>18/01/2013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11F4-494C-0745-8C4D-00EE942F1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61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CDA4C-029F-374D-8913-A0C98F6DD05F}" type="datetimeFigureOut">
              <a:rPr lang="en-US" smtClean="0"/>
              <a:t>18/01/2013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11F4-494C-0745-8C4D-00EE942F1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478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CDA4C-029F-374D-8913-A0C98F6DD05F}" type="datetimeFigureOut">
              <a:rPr lang="en-US" smtClean="0"/>
              <a:t>18/01/2013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11F4-494C-0745-8C4D-00EE942F1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810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CDA4C-029F-374D-8913-A0C98F6DD05F}" type="datetimeFigureOut">
              <a:rPr lang="en-US" smtClean="0"/>
              <a:t>18/01/2013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11F4-494C-0745-8C4D-00EE942F1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52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CDA4C-029F-374D-8913-A0C98F6DD05F}" type="datetimeFigureOut">
              <a:rPr lang="en-US" smtClean="0"/>
              <a:t>18/01/2013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11F4-494C-0745-8C4D-00EE942F1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979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CDA4C-029F-374D-8913-A0C98F6DD05F}" type="datetimeFigureOut">
              <a:rPr lang="en-US" smtClean="0"/>
              <a:t>18/01/2013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11F4-494C-0745-8C4D-00EE942F1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815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CDA4C-029F-374D-8913-A0C98F6DD05F}" type="datetimeFigureOut">
              <a:rPr lang="en-US" smtClean="0"/>
              <a:t>18/01/2013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11F4-494C-0745-8C4D-00EE942F1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928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CDA4C-029F-374D-8913-A0C98F6DD05F}" type="datetimeFigureOut">
              <a:rPr lang="en-US" smtClean="0"/>
              <a:t>18/01/2013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11F4-494C-0745-8C4D-00EE942F1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760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CDA4C-029F-374D-8913-A0C98F6DD05F}" type="datetimeFigureOut">
              <a:rPr lang="en-US" smtClean="0"/>
              <a:t>18/01/2013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11F4-494C-0745-8C4D-00EE942F1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698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CDA4C-029F-374D-8913-A0C98F6DD05F}" type="datetimeFigureOut">
              <a:rPr lang="en-US" smtClean="0"/>
              <a:t>18/01/2013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11F4-494C-0745-8C4D-00EE942F1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609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CDA4C-029F-374D-8913-A0C98F6DD05F}" type="datetimeFigureOut">
              <a:rPr lang="en-US" smtClean="0"/>
              <a:t>18/01/2013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211F4-494C-0745-8C4D-00EE942F1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19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mm.newsexplorer.eu/NewsExplorer/home/it/latest.html" TargetMode="Externa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6609"/>
            <a:ext cx="7772400" cy="2683841"/>
          </a:xfrm>
        </p:spPr>
        <p:txBody>
          <a:bodyPr>
            <a:normAutofit fontScale="90000"/>
          </a:bodyPr>
          <a:lstStyle/>
          <a:p>
            <a:r>
              <a:rPr lang="en-US" sz="6000" b="1" i="1" dirty="0" err="1" smtClean="0">
                <a:solidFill>
                  <a:srgbClr val="FF0000"/>
                </a:solidFill>
                <a:effectLst/>
              </a:rPr>
              <a:t>NewsReader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sz="3600" i="1" dirty="0" smtClean="0">
                <a:effectLst/>
              </a:rPr>
              <a:t>Building </a:t>
            </a:r>
            <a:r>
              <a:rPr lang="en-US" sz="3600" b="1" i="1" dirty="0" smtClean="0">
                <a:solidFill>
                  <a:srgbClr val="000090"/>
                </a:solidFill>
                <a:effectLst/>
              </a:rPr>
              <a:t>structured event indexes </a:t>
            </a:r>
            <a:r>
              <a:rPr lang="en-US" sz="3600" i="1" dirty="0" smtClean="0">
                <a:effectLst/>
              </a:rPr>
              <a:t>of large volumes of financial and economic data for decision making</a:t>
            </a:r>
            <a:r>
              <a:rPr lang="en-US" sz="3600" dirty="0" smtClean="0">
                <a:effectLst/>
              </a:rPr>
              <a:t/>
            </a:r>
            <a:br>
              <a:rPr lang="en-US" sz="3600" dirty="0" smtClean="0">
                <a:effectLst/>
              </a:rPr>
            </a:br>
            <a:endParaRPr lang="en-US" sz="3600" dirty="0"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Luciano Serafini</a:t>
            </a:r>
          </a:p>
          <a:p>
            <a:r>
              <a:rPr lang="en-US" dirty="0" smtClean="0"/>
              <a:t>FBK-IRST</a:t>
            </a:r>
          </a:p>
          <a:p>
            <a:r>
              <a:rPr lang="en-US" dirty="0" smtClean="0"/>
              <a:t>Trento, Italia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046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</a:t>
            </a:r>
            <a:r>
              <a:rPr lang="en-US" dirty="0" smtClean="0"/>
              <a:t>Architecture</a:t>
            </a:r>
            <a:endParaRPr lang="en-US" dirty="0"/>
          </a:p>
        </p:txBody>
      </p:sp>
      <p:pic>
        <p:nvPicPr>
          <p:cNvPr id="4" name="Picture 3" descr="Screen shot 2012-10-14 at 23.10.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77" y="1246121"/>
            <a:ext cx="7912180" cy="561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871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10" y="13813"/>
            <a:ext cx="4314371" cy="1143000"/>
          </a:xfrm>
        </p:spPr>
        <p:txBody>
          <a:bodyPr/>
          <a:lstStyle/>
          <a:p>
            <a:r>
              <a:rPr lang="en-US" dirty="0" smtClean="0"/>
              <a:t>The Consortium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313" y="5137096"/>
            <a:ext cx="4394200" cy="1854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943" y="3709517"/>
            <a:ext cx="1723886" cy="14624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369" y="3981682"/>
            <a:ext cx="2332416" cy="20825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156" y="988039"/>
            <a:ext cx="2023157" cy="20231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6131" y="0"/>
            <a:ext cx="3854473" cy="18260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alphaModFix amt="40000"/>
          </a:blip>
          <a:stretch>
            <a:fillRect/>
          </a:stretch>
        </p:blipFill>
        <p:spPr>
          <a:xfrm>
            <a:off x="28710" y="13813"/>
            <a:ext cx="91152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672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Professionals need to </a:t>
            </a:r>
            <a:r>
              <a:rPr lang="en-US" b="1" i="1" dirty="0" smtClean="0">
                <a:solidFill>
                  <a:srgbClr val="FF0000"/>
                </a:solidFill>
              </a:rPr>
              <a:t>have access to accurate and complete knowledge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Increasing size of data </a:t>
            </a:r>
            <a:r>
              <a:rPr lang="en-US" dirty="0" smtClean="0"/>
              <a:t>they need to consider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knowledge and information </a:t>
            </a:r>
            <a:r>
              <a:rPr lang="en-US" b="1" i="1" dirty="0" smtClean="0">
                <a:solidFill>
                  <a:srgbClr val="FF0000"/>
                </a:solidFill>
              </a:rPr>
              <a:t>is evolving </a:t>
            </a:r>
            <a:r>
              <a:rPr lang="en-US" dirty="0" smtClean="0"/>
              <a:t>and is </a:t>
            </a:r>
            <a:r>
              <a:rPr lang="en-US" dirty="0" smtClean="0"/>
              <a:t>quickly getting out of date</a:t>
            </a:r>
          </a:p>
          <a:p>
            <a:r>
              <a:rPr lang="en-US" dirty="0" smtClean="0"/>
              <a:t>They more and more </a:t>
            </a:r>
            <a:r>
              <a:rPr lang="en-US" b="1" i="1" dirty="0" smtClean="0">
                <a:solidFill>
                  <a:srgbClr val="FF0000"/>
                </a:solidFill>
              </a:rPr>
              <a:t>rely </a:t>
            </a:r>
            <a:r>
              <a:rPr lang="en-US" b="1" i="1" dirty="0" smtClean="0">
                <a:solidFill>
                  <a:srgbClr val="FF0000"/>
                </a:solidFill>
              </a:rPr>
              <a:t>on technology that filter and select knowledge </a:t>
            </a:r>
            <a:r>
              <a:rPr lang="en-US" dirty="0" smtClean="0"/>
              <a:t>and information </a:t>
            </a:r>
            <a:r>
              <a:rPr lang="en-US" dirty="0" smtClean="0"/>
              <a:t>because </a:t>
            </a:r>
            <a:r>
              <a:rPr lang="en-US" dirty="0" smtClean="0"/>
              <a:t>they cannot physically and mentally cope with 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750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Motivations</a:t>
            </a:r>
            <a:endParaRPr lang="en-US" dirty="0"/>
          </a:p>
        </p:txBody>
      </p:sp>
      <p:pic>
        <p:nvPicPr>
          <p:cNvPr id="5" name="Picture 4" descr="Screen shot 2012-10-14 at 23.07.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7500"/>
            <a:ext cx="9144000" cy="462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400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 purpose tools like Google News based on </a:t>
            </a:r>
            <a:r>
              <a:rPr lang="en-US" b="1" i="1" dirty="0" smtClean="0">
                <a:solidFill>
                  <a:srgbClr val="FF0000"/>
                </a:solidFill>
              </a:rPr>
              <a:t>syntactic/keywords search</a:t>
            </a:r>
            <a:r>
              <a:rPr lang="en-US" dirty="0" smtClean="0"/>
              <a:t>… </a:t>
            </a:r>
            <a:endParaRPr lang="en-US" dirty="0"/>
          </a:p>
        </p:txBody>
      </p:sp>
      <p:pic>
        <p:nvPicPr>
          <p:cNvPr id="4" name="Picture 3" descr="Screen shot 2013-01-17 at 16.26.3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09057" cy="669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797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with more semantics…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670519"/>
            <a:ext cx="8340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Analyze the news and </a:t>
            </a:r>
            <a:r>
              <a:rPr lang="en-US" sz="3200" b="1" dirty="0" smtClean="0">
                <a:solidFill>
                  <a:srgbClr val="FF0000"/>
                </a:solidFill>
              </a:rPr>
              <a:t>recognize entities</a:t>
            </a:r>
            <a:r>
              <a:rPr lang="en-US" sz="3200" dirty="0" smtClean="0"/>
              <a:t>, like people, locations and organizations </a:t>
            </a:r>
            <a:r>
              <a:rPr lang="en-US" sz="3200" b="1" dirty="0" smtClean="0">
                <a:solidFill>
                  <a:srgbClr val="FF0000"/>
                </a:solidFill>
              </a:rPr>
              <a:t>that appear in the news.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Screen shot 2013-01-16 at 17.34.37.pn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78" y="1421297"/>
            <a:ext cx="9144000" cy="535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443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… actually, we are interested in </a:t>
            </a:r>
            <a:br>
              <a:rPr lang="en-US" dirty="0" smtClean="0"/>
            </a:br>
            <a:r>
              <a:rPr lang="en-US" b="1" dirty="0" smtClean="0">
                <a:solidFill>
                  <a:srgbClr val="FF0000"/>
                </a:solidFill>
              </a:rPr>
              <a:t>EVENTS </a:t>
            </a:r>
            <a:r>
              <a:rPr lang="en-US" dirty="0" smtClean="0"/>
              <a:t>and</a:t>
            </a:r>
            <a:r>
              <a:rPr lang="en-US" b="1" dirty="0" smtClean="0">
                <a:solidFill>
                  <a:srgbClr val="FF0000"/>
                </a:solidFill>
              </a:rPr>
              <a:t> STORIES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i="1" dirty="0" smtClean="0"/>
              <a:t>Single events </a:t>
            </a:r>
            <a:r>
              <a:rPr lang="en-US" dirty="0" smtClean="0"/>
              <a:t>and class of events: 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How many </a:t>
            </a:r>
            <a:r>
              <a:rPr lang="en-US" b="1" i="1" dirty="0" smtClean="0">
                <a:solidFill>
                  <a:srgbClr val="FF0000"/>
                </a:solidFill>
              </a:rPr>
              <a:t>takeovers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happened during 2011 in Italy and among which companies? </a:t>
            </a:r>
            <a:endParaRPr lang="en-US" dirty="0" smtClean="0"/>
          </a:p>
          <a:p>
            <a:r>
              <a:rPr lang="en-US" b="1" i="1" dirty="0" smtClean="0"/>
              <a:t>Causal chains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What are the </a:t>
            </a:r>
            <a:r>
              <a:rPr lang="en-US" b="1" i="1" dirty="0" smtClean="0">
                <a:solidFill>
                  <a:srgbClr val="FF0000"/>
                </a:solidFill>
              </a:rPr>
              <a:t>effects of the takeover </a:t>
            </a:r>
            <a:r>
              <a:rPr lang="en-US" dirty="0" smtClean="0">
                <a:solidFill>
                  <a:srgbClr val="0000FF"/>
                </a:solidFill>
              </a:rPr>
              <a:t>of Porsche by </a:t>
            </a:r>
            <a:r>
              <a:rPr lang="en-US" dirty="0" err="1" smtClean="0">
                <a:solidFill>
                  <a:srgbClr val="0000FF"/>
                </a:solidFill>
              </a:rPr>
              <a:t>VolksWagen</a:t>
            </a:r>
            <a:r>
              <a:rPr lang="en-US" dirty="0" smtClean="0">
                <a:solidFill>
                  <a:srgbClr val="0000FF"/>
                </a:solidFill>
              </a:rPr>
              <a:t> on the two companies? </a:t>
            </a:r>
          </a:p>
          <a:p>
            <a:r>
              <a:rPr lang="en-US" b="1" i="1" dirty="0" smtClean="0"/>
              <a:t>Scripts and narratives </a:t>
            </a:r>
            <a:r>
              <a:rPr lang="en-US" dirty="0" smtClean="0"/>
              <a:t>involving a set of entities</a:t>
            </a:r>
          </a:p>
          <a:p>
            <a:pPr lvl="1"/>
            <a:r>
              <a:rPr lang="en-US" b="1" i="1" dirty="0" smtClean="0">
                <a:solidFill>
                  <a:srgbClr val="FF0000"/>
                </a:solidFill>
              </a:rPr>
              <a:t>How happened </a:t>
            </a:r>
            <a:r>
              <a:rPr lang="en-US" dirty="0" smtClean="0">
                <a:solidFill>
                  <a:srgbClr val="0000FF"/>
                </a:solidFill>
              </a:rPr>
              <a:t>that VW took over Porsche?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654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" y="0"/>
            <a:ext cx="87743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014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This is what we would like to have…</a:t>
            </a:r>
            <a:endParaRPr lang="en-US" dirty="0"/>
          </a:p>
        </p:txBody>
      </p:sp>
      <p:pic>
        <p:nvPicPr>
          <p:cNvPr id="9" name="Picture 8" descr="Screen shot 2012-10-14 at 23.06.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8107"/>
            <a:ext cx="9144000" cy="492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142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950"/>
            <a:ext cx="8229600" cy="1143000"/>
          </a:xfrm>
        </p:spPr>
        <p:txBody>
          <a:bodyPr/>
          <a:lstStyle/>
          <a:p>
            <a:r>
              <a:rPr lang="en-US" dirty="0" err="1" smtClean="0"/>
              <a:t>NewsReader</a:t>
            </a:r>
            <a:r>
              <a:rPr lang="en-US" dirty="0" smtClean="0"/>
              <a:t> will 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3512"/>
            <a:ext cx="8229600" cy="5014843"/>
          </a:xfrm>
        </p:spPr>
        <p:txBody>
          <a:bodyPr>
            <a:noAutofit/>
          </a:bodyPr>
          <a:lstStyle/>
          <a:p>
            <a:r>
              <a:rPr lang="en-US" sz="2800" i="0" dirty="0" smtClean="0">
                <a:effectLst/>
              </a:rPr>
              <a:t>process </a:t>
            </a:r>
            <a:r>
              <a:rPr lang="en-US" sz="2800" b="1" dirty="0" smtClean="0"/>
              <a:t>streams of </a:t>
            </a:r>
            <a:r>
              <a:rPr lang="en-US" sz="2800" b="1" i="0" dirty="0" smtClean="0">
                <a:effectLst/>
              </a:rPr>
              <a:t>news in 4 different languages</a:t>
            </a:r>
            <a:r>
              <a:rPr lang="en-US" sz="2800" i="0" dirty="0" smtClean="0">
                <a:effectLst/>
              </a:rPr>
              <a:t>. </a:t>
            </a:r>
          </a:p>
          <a:p>
            <a:r>
              <a:rPr lang="en-US" sz="2800" i="0" dirty="0" smtClean="0">
                <a:effectLst/>
              </a:rPr>
              <a:t>extract </a:t>
            </a:r>
            <a:r>
              <a:rPr lang="en-US" sz="2800" b="1" i="0" dirty="0" smtClean="0">
                <a:effectLst/>
              </a:rPr>
              <a:t>what</a:t>
            </a:r>
            <a:r>
              <a:rPr lang="en-US" sz="2800" i="0" dirty="0" smtClean="0">
                <a:effectLst/>
              </a:rPr>
              <a:t> </a:t>
            </a:r>
            <a:r>
              <a:rPr lang="en-US" sz="2800" b="1" i="0" dirty="0" smtClean="0">
                <a:effectLst/>
              </a:rPr>
              <a:t>happened</a:t>
            </a:r>
            <a:r>
              <a:rPr lang="en-US" sz="2800" i="0" dirty="0" smtClean="0">
                <a:effectLst/>
              </a:rPr>
              <a:t> to </a:t>
            </a:r>
            <a:r>
              <a:rPr lang="en-US" sz="2800" b="1" i="0" dirty="0" smtClean="0">
                <a:effectLst/>
              </a:rPr>
              <a:t>whom</a:t>
            </a:r>
            <a:r>
              <a:rPr lang="en-US" sz="2800" i="0" dirty="0" smtClean="0">
                <a:effectLst/>
              </a:rPr>
              <a:t>, </a:t>
            </a:r>
            <a:r>
              <a:rPr lang="en-US" sz="2800" b="1" i="0" dirty="0" smtClean="0">
                <a:effectLst/>
              </a:rPr>
              <a:t>when</a:t>
            </a:r>
            <a:r>
              <a:rPr lang="en-US" sz="2800" i="0" dirty="0" smtClean="0">
                <a:effectLst/>
              </a:rPr>
              <a:t> and </a:t>
            </a:r>
            <a:r>
              <a:rPr lang="en-US" sz="2800" b="1" i="0" dirty="0" smtClean="0">
                <a:effectLst/>
              </a:rPr>
              <a:t>where</a:t>
            </a:r>
            <a:r>
              <a:rPr lang="en-US" sz="2800" i="0" dirty="0" smtClean="0">
                <a:effectLst/>
              </a:rPr>
              <a:t>, </a:t>
            </a:r>
          </a:p>
          <a:p>
            <a:pPr lvl="1"/>
            <a:r>
              <a:rPr lang="en-US" sz="2000" b="1" i="0" dirty="0" smtClean="0">
                <a:solidFill>
                  <a:srgbClr val="FF0000"/>
                </a:solidFill>
                <a:effectLst/>
              </a:rPr>
              <a:t>removing duplication </a:t>
            </a:r>
            <a:r>
              <a:rPr lang="en-US" sz="2000" i="0" dirty="0" smtClean="0">
                <a:effectLst/>
              </a:rPr>
              <a:t>(event co-reference), </a:t>
            </a:r>
          </a:p>
          <a:p>
            <a:pPr lvl="1"/>
            <a:r>
              <a:rPr lang="en-US" sz="2000" b="1" i="0" dirty="0" smtClean="0">
                <a:solidFill>
                  <a:srgbClr val="FF0000"/>
                </a:solidFill>
                <a:effectLst/>
              </a:rPr>
              <a:t>complementing information </a:t>
            </a:r>
            <a:r>
              <a:rPr lang="en-US" sz="2000" i="0" dirty="0" smtClean="0">
                <a:effectLst/>
              </a:rPr>
              <a:t>(event integration),</a:t>
            </a:r>
          </a:p>
          <a:p>
            <a:pPr lvl="1"/>
            <a:r>
              <a:rPr lang="en-US" sz="2000" b="1" i="1" dirty="0" smtClean="0">
                <a:solidFill>
                  <a:srgbClr val="FF0000"/>
                </a:solidFill>
                <a:effectLst/>
              </a:rPr>
              <a:t>registering inconsistencies </a:t>
            </a:r>
            <a:r>
              <a:rPr lang="en-US" sz="2000" i="0" dirty="0" smtClean="0">
                <a:effectLst/>
              </a:rPr>
              <a:t>(reasoning about events) </a:t>
            </a:r>
            <a:endParaRPr lang="en-US" sz="2000" dirty="0" smtClean="0"/>
          </a:p>
          <a:p>
            <a:pPr lvl="1"/>
            <a:r>
              <a:rPr lang="en-US" sz="2000" b="1" i="1" dirty="0" smtClean="0">
                <a:solidFill>
                  <a:srgbClr val="FF0000"/>
                </a:solidFill>
                <a:effectLst/>
              </a:rPr>
              <a:t>keeping track of the original </a:t>
            </a:r>
            <a:r>
              <a:rPr lang="en-US" sz="2000" i="0" dirty="0" smtClean="0">
                <a:effectLst/>
              </a:rPr>
              <a:t>sources</a:t>
            </a:r>
          </a:p>
          <a:p>
            <a:pPr lvl="1"/>
            <a:r>
              <a:rPr lang="en-US" sz="2000" b="1" i="1" dirty="0" smtClean="0">
                <a:solidFill>
                  <a:srgbClr val="FF0000"/>
                </a:solidFill>
              </a:rPr>
              <a:t>Distinguishing real events </a:t>
            </a:r>
            <a:r>
              <a:rPr lang="en-US" sz="2000" dirty="0" smtClean="0"/>
              <a:t>from events that never happen (factual/hypothetical events)</a:t>
            </a:r>
          </a:p>
          <a:p>
            <a:pPr lvl="1"/>
            <a:r>
              <a:rPr lang="en-US" sz="2000" b="1" i="1" dirty="0" smtClean="0">
                <a:solidFill>
                  <a:srgbClr val="FF0000"/>
                </a:solidFill>
              </a:rPr>
              <a:t>Discovering relations </a:t>
            </a:r>
            <a:r>
              <a:rPr lang="en-US" sz="2000" dirty="0" smtClean="0"/>
              <a:t>between events (containment, temporal sequence, causation …)</a:t>
            </a:r>
          </a:p>
          <a:p>
            <a:r>
              <a:rPr lang="en-US" sz="2800" dirty="0"/>
              <a:t>a</a:t>
            </a:r>
            <a:r>
              <a:rPr lang="en-US" sz="2800" dirty="0" smtClean="0"/>
              <a:t>rchive everything in a </a:t>
            </a:r>
            <a:r>
              <a:rPr lang="en-US" sz="2800" b="1" i="1" dirty="0" smtClean="0"/>
              <a:t>knowledge store</a:t>
            </a:r>
            <a:r>
              <a:rPr lang="en-US" sz="2800" dirty="0" smtClean="0"/>
              <a:t>, which allows to retrieve and reason about all the acquired knowledge.</a:t>
            </a:r>
          </a:p>
        </p:txBody>
      </p:sp>
    </p:spTree>
    <p:extLst>
      <p:ext uri="{BB962C8B-B14F-4D97-AF65-F5344CB8AC3E}">
        <p14:creationId xmlns:p14="http://schemas.microsoft.com/office/powerpoint/2010/main" val="2817680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2237</TotalTime>
  <Words>274</Words>
  <Application>Microsoft Macintosh PowerPoint</Application>
  <PresentationFormat>On-screen Show (4:3)</PresentationFormat>
  <Paragraphs>35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NewsReader  Building structured event indexes of large volumes of financial and economic data for decision making </vt:lpstr>
      <vt:lpstr>Motivations</vt:lpstr>
      <vt:lpstr>Motivations</vt:lpstr>
      <vt:lpstr>Existing Tools</vt:lpstr>
      <vt:lpstr>Tools with more semantics… </vt:lpstr>
      <vt:lpstr>… actually, we are interested in  EVENTS and STORIES</vt:lpstr>
      <vt:lpstr>PowerPoint Presentation</vt:lpstr>
      <vt:lpstr>This is what we would like to have…</vt:lpstr>
      <vt:lpstr>NewsReader will … </vt:lpstr>
      <vt:lpstr>System Architecture</vt:lpstr>
      <vt:lpstr>The Consortium</vt:lpstr>
    </vt:vector>
  </TitlesOfParts>
  <Company>Fondazione Bruno Kwssler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NewsReader: testi -&gt; eventi -&gt; racconti</dc:title>
  <dc:creator>luciano serafini</dc:creator>
  <cp:lastModifiedBy>luciano serafini</cp:lastModifiedBy>
  <cp:revision>23</cp:revision>
  <dcterms:created xsi:type="dcterms:W3CDTF">2013-01-16T08:16:54Z</dcterms:created>
  <dcterms:modified xsi:type="dcterms:W3CDTF">2013-01-18T19:51:56Z</dcterms:modified>
</cp:coreProperties>
</file>